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6" r:id="rId3"/>
    <p:sldId id="281" r:id="rId4"/>
    <p:sldId id="282" r:id="rId5"/>
    <p:sldId id="283" r:id="rId6"/>
    <p:sldId id="284" r:id="rId7"/>
    <p:sldId id="271" r:id="rId8"/>
    <p:sldId id="286" r:id="rId9"/>
    <p:sldId id="287" r:id="rId10"/>
    <p:sldId id="288" r:id="rId11"/>
    <p:sldId id="289" r:id="rId12"/>
    <p:sldId id="290" r:id="rId13"/>
    <p:sldId id="278" r:id="rId14"/>
    <p:sldId id="276" r:id="rId15"/>
    <p:sldId id="292" r:id="rId16"/>
    <p:sldId id="293" r:id="rId17"/>
    <p:sldId id="294" r:id="rId18"/>
    <p:sldId id="268" r:id="rId19"/>
    <p:sldId id="269" r:id="rId20"/>
    <p:sldId id="285" r:id="rId21"/>
    <p:sldId id="295" r:id="rId22"/>
    <p:sldId id="270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82" autoAdjust="0"/>
    <p:restoredTop sz="87455" autoAdjust="0"/>
  </p:normalViewPr>
  <p:slideViewPr>
    <p:cSldViewPr>
      <p:cViewPr varScale="1">
        <p:scale>
          <a:sx n="63" d="100"/>
          <a:sy n="63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47B6-E616-48A9-9F24-931EF32660A7}" type="datetimeFigureOut">
              <a:rPr lang="es-ES" smtClean="0"/>
              <a:t>13/04/2013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B0186-B911-47DB-9A64-633E12690FC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B0186-B911-47DB-9A64-633E12690FC1}" type="slidenum">
              <a:rPr lang="es-ES" smtClean="0"/>
              <a:t>21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344E-34F8-4C64-A700-5676925E9F19}" type="datetimeFigureOut">
              <a:rPr lang="es-ES"/>
              <a:pPr>
                <a:defRPr/>
              </a:pPr>
              <a:t>13/04/2013</a:t>
            </a:fld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E20B-19F3-41CD-BECD-FC760A36C6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1416-1FE9-4E55-9438-449C3D646FA8}" type="datetimeFigureOut">
              <a:rPr lang="es-ES"/>
              <a:pPr>
                <a:defRPr/>
              </a:pPr>
              <a:t>13/04/2013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4E38-9847-4C9F-8F5A-507053B5BD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69B6-4E39-4217-ADD2-05FAF5B6B0A7}" type="datetimeFigureOut">
              <a:rPr lang="es-ES"/>
              <a:pPr>
                <a:defRPr/>
              </a:pPr>
              <a:t>13/04/2013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4879-4EF4-45D4-8964-63535688F6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505D-4B62-4CA7-93E5-E3C4F699479B}" type="datetimeFigureOut">
              <a:rPr lang="es-ES"/>
              <a:pPr>
                <a:defRPr/>
              </a:pPr>
              <a:t>13/04/2013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D2A-DE8B-4905-A17E-D0993AE95C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1E7D-EC90-4CAF-B92A-7B08D56B252F}" type="datetimeFigureOut">
              <a:rPr lang="es-ES"/>
              <a:pPr>
                <a:defRPr/>
              </a:pPr>
              <a:t>13/04/2013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9D1B-DCFE-43EF-9BAE-79013628E9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3214A-37FA-43F8-B4A5-08AF32636ECE}" type="datetimeFigureOut">
              <a:rPr lang="es-ES"/>
              <a:pPr>
                <a:defRPr/>
              </a:pPr>
              <a:t>13/04/2013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223CD-6601-499E-9F09-A2842511D1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1693-47C8-4C31-8658-A1ECAFFE181A}" type="datetimeFigureOut">
              <a:rPr lang="es-ES"/>
              <a:pPr>
                <a:defRPr/>
              </a:pPr>
              <a:t>13/04/2013</a:t>
            </a:fld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A96B-5264-4822-9DCC-FCEFED808D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FAAA-8180-4CC9-B381-D554FEEAF332}" type="datetimeFigureOut">
              <a:rPr lang="es-ES"/>
              <a:pPr>
                <a:defRPr/>
              </a:pPr>
              <a:t>13/04/2013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4ECB-159B-4C6D-8F08-53341705C0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7B474-35E6-46DD-9D49-5A316BE605B0}" type="datetimeFigureOut">
              <a:rPr lang="es-ES"/>
              <a:pPr>
                <a:defRPr/>
              </a:pPr>
              <a:t>13/04/2013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10EF-CBBB-4930-84CE-7D7597F37C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E806E-A9E9-446C-B573-8C1A29952A4F}" type="datetimeFigureOut">
              <a:rPr lang="es-ES"/>
              <a:pPr>
                <a:defRPr/>
              </a:pPr>
              <a:t>13/04/2013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A058-D31A-4181-9227-4138B4F2DE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D322A-22F5-481B-BF44-93B4A4794B9C}" type="datetimeFigureOut">
              <a:rPr lang="es-ES"/>
              <a:pPr>
                <a:defRPr/>
              </a:pPr>
              <a:t>13/04/2013</a:t>
            </a:fld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1C94-E0B4-4A8E-BEBE-DC45F4316D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AA97C9-9DCE-4008-BF34-FF65176DCCC6}" type="datetimeFigureOut">
              <a:rPr lang="es-ES"/>
              <a:pPr>
                <a:defRPr/>
              </a:pPr>
              <a:t>13/04/2013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33D20-FEAA-438C-9286-E30CD90C27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Hoja_de_c_lculo_de_Microsoft_Office_Excel1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>
            <a:lum bright="40000" contrast="-42000"/>
          </a:blip>
          <a:srcRect/>
          <a:stretch>
            <a:fillRect/>
          </a:stretch>
        </p:blipFill>
        <p:spPr bwMode="auto">
          <a:xfrm>
            <a:off x="500034" y="571480"/>
            <a:ext cx="8001056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00166" y="3143248"/>
          <a:ext cx="6061710" cy="731520"/>
        </p:xfrm>
        <a:graphic>
          <a:graphicData uri="http://schemas.openxmlformats.org/drawingml/2006/table">
            <a:tbl>
              <a:tblPr/>
              <a:tblGrid>
                <a:gridCol w="2020570"/>
                <a:gridCol w="2020570"/>
                <a:gridCol w="2020570"/>
              </a:tblGrid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SEE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CECYTEM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MICHOACAN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01" name="WordArt 1"/>
          <p:cNvSpPr>
            <a:spLocks noChangeArrowheads="1" noChangeShapeType="1" noTextEdit="1"/>
          </p:cNvSpPr>
          <p:nvPr/>
        </p:nvSpPr>
        <p:spPr bwMode="auto">
          <a:xfrm>
            <a:off x="1785918" y="1643063"/>
            <a:ext cx="5857916" cy="50005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T  A  L   L   E   R      D E     L  E C T U R A  </a:t>
            </a:r>
            <a:endParaRPr lang="es-ES" sz="1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57224" y="714357"/>
            <a:ext cx="69294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cs typeface="Times New Roman" pitchFamily="18" charset="0"/>
              </a:rPr>
              <a:t>Gobierno  del Estado de Michoacán</a:t>
            </a:r>
            <a:endParaRPr lang="es-ES" sz="12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0" hangingPunct="0"/>
            <a:r>
              <a:rPr lang="es-ES" sz="1200" b="1" dirty="0">
                <a:solidFill>
                  <a:schemeClr val="bg1"/>
                </a:solidFill>
                <a:cs typeface="Times New Roman" pitchFamily="18" charset="0"/>
              </a:rPr>
              <a:t>COLEGIO DE ESTUDIOS CIENTIFICOS  Y</a:t>
            </a:r>
            <a:endParaRPr lang="es-ES" sz="12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es-ES" sz="1200" b="1" dirty="0">
                <a:solidFill>
                  <a:schemeClr val="bg1"/>
                </a:solidFill>
                <a:cs typeface="Times New Roman" pitchFamily="18" charset="0"/>
              </a:rPr>
              <a:t>TECNOLOGICOS DEL ESTADO DE MICHOACAN</a:t>
            </a:r>
            <a:endParaRPr lang="es-ES" sz="1200" dirty="0">
              <a:solidFill>
                <a:schemeClr val="bg1"/>
              </a:solidFill>
            </a:endParaRPr>
          </a:p>
          <a:p>
            <a:pPr algn="ctr" eaLnBrk="0" hangingPunct="0"/>
            <a:endParaRPr lang="es-ES" dirty="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428728" y="2357430"/>
            <a:ext cx="6454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cs typeface="Times New Roman" pitchFamily="18" charset="0"/>
              </a:rPr>
              <a:t>MIÉRCOLES </a:t>
            </a:r>
            <a:r>
              <a:rPr lang="es-ES" b="1" dirty="0">
                <a:solidFill>
                  <a:schemeClr val="bg1"/>
                </a:solidFill>
                <a:cs typeface="Times New Roman" pitchFamily="18" charset="0"/>
              </a:rPr>
              <a:t>DE LECTURA, CULTURA Y CAFÉ</a:t>
            </a:r>
            <a:endParaRPr lang="es-ES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071538" y="5857892"/>
            <a:ext cx="6454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cs typeface="Times New Roman" pitchFamily="18" charset="0"/>
              </a:rPr>
              <a:t>PROGRAMA INSTITUCIONAL DE LECTURA INDIVIDUAL Y GRUPAL DEL CECYTEM, PLANTEL No. 15 ÀLVARO OBREGÓN</a:t>
            </a:r>
            <a:endParaRPr lang="es-ES" dirty="0">
              <a:solidFill>
                <a:schemeClr val="bg1"/>
              </a:solidFill>
              <a:cs typeface="Times New Roman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000100" y="3929066"/>
          <a:ext cx="6858048" cy="1498600"/>
        </p:xfrm>
        <a:graphic>
          <a:graphicData uri="http://schemas.openxmlformats.org/drawingml/2006/table">
            <a:tbl>
              <a:tblPr/>
              <a:tblGrid>
                <a:gridCol w="6858048"/>
              </a:tblGrid>
              <a:tr h="35719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800" b="1" u="sng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Alumnos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José </a:t>
                      </a:r>
                      <a:r>
                        <a:rPr lang="es-AR" sz="18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Arturo Tobar</a:t>
                      </a:r>
                      <a:r>
                        <a:rPr lang="es-AR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AR" sz="180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AR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Orozco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AR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Maximiliano </a:t>
                      </a:r>
                      <a:r>
                        <a:rPr kumimoji="0" lang="es-AR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Hernández Andrade             Alan David Peredo Hernández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AR" sz="1800" b="1" u="sng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Asesora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AR" sz="1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C.P.</a:t>
                      </a:r>
                      <a:r>
                        <a:rPr kumimoji="0" lang="es-AR" sz="1800" b="1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 Herlinda Correa Gutiérrez</a:t>
                      </a:r>
                      <a:endParaRPr lang="es-ES" sz="18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>
    <p:wipe dir="d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4" grpId="0" autoUpdateAnimBg="0"/>
      <p:bldP spid="25604" grpId="1"/>
      <p:bldP spid="25605" grpId="0"/>
      <p:bldP spid="256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algn="ctr" eaLnBrk="1" hangingPunct="1"/>
            <a:r>
              <a:rPr lang="es-ES" b="1" smtClean="0"/>
              <a:t>Círculos de lectura comentada</a:t>
            </a:r>
            <a:endParaRPr lang="es-ES" smtClean="0"/>
          </a:p>
        </p:txBody>
      </p:sp>
      <p:sp>
        <p:nvSpPr>
          <p:cNvPr id="10243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 eaLnBrk="1" hangingPunct="1"/>
            <a:r>
              <a:rPr lang="es-ES" sz="1700" smtClean="0"/>
              <a:t>Actividad  dirigida al personal docente del plantel y al de otras instituciones educativas de la región</a:t>
            </a:r>
          </a:p>
          <a:p>
            <a:pPr algn="just" eaLnBrk="1" hangingPunct="1"/>
            <a:r>
              <a:rPr lang="es-ES" sz="1700" smtClean="0"/>
              <a:t/>
            </a:r>
            <a:br>
              <a:rPr lang="es-ES" sz="1700" smtClean="0"/>
            </a:br>
            <a:r>
              <a:rPr lang="es-ES" sz="1700" smtClean="0"/>
              <a:t>La mecánica a seguir, será convocar al personal docente a que lean un texto de su elección y que deseen compartir entre ellos. Para esto se usara la técnica de mesa redonda en un ambiente de armonía, El material bibliográfico podrá ser el que ellos elijan y que previamente hayan leído. A fin de enriquecer los criterios de interpretación.</a:t>
            </a:r>
          </a:p>
          <a:p>
            <a:pPr eaLnBrk="1" hangingPunct="1"/>
            <a:endParaRPr lang="es-ES" smtClean="0"/>
          </a:p>
        </p:txBody>
      </p:sp>
      <p:pic>
        <p:nvPicPr>
          <p:cNvPr id="5" name="4 Imagen" descr="j04278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357298"/>
            <a:ext cx="4643470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685800" y="500063"/>
            <a:ext cx="2743200" cy="1162050"/>
          </a:xfrm>
        </p:spPr>
        <p:txBody>
          <a:bodyPr/>
          <a:lstStyle/>
          <a:p>
            <a:pPr algn="ctr" eaLnBrk="1" hangingPunct="1"/>
            <a:r>
              <a:rPr lang="es-ES" b="1" smtClean="0"/>
              <a:t>Mesa de lectura guiada</a:t>
            </a:r>
            <a:endParaRPr lang="es-ES" smtClean="0"/>
          </a:p>
        </p:txBody>
      </p:sp>
      <p:sp>
        <p:nvSpPr>
          <p:cNvPr id="11267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 eaLnBrk="1" hangingPunct="1"/>
            <a:r>
              <a:rPr lang="es-ES" sz="1800" smtClean="0"/>
              <a:t>Actividad dirigida al alumnado del plantel y se desarrollará de manera convenida con los alumnos interesados y docente tutorial, con aquellos textos que de manera oficial sean recomendados por la Dirección General de nuestro subsistema.</a:t>
            </a:r>
          </a:p>
          <a:p>
            <a:pPr algn="just" eaLnBrk="1" hangingPunct="1"/>
            <a:endParaRPr lang="es-ES" sz="1800" smtClean="0"/>
          </a:p>
          <a:p>
            <a:pPr algn="just" eaLnBrk="1" hangingPunct="1"/>
            <a:r>
              <a:rPr lang="es-ES" sz="1800" smtClean="0"/>
              <a:t>Con una hora programada al termino de las horas de clase y dentro de la jornada laboral ordinaria, los miércoles hábiles de cada semana.</a:t>
            </a:r>
          </a:p>
          <a:p>
            <a:pPr eaLnBrk="1" hangingPunct="1"/>
            <a:endParaRPr lang="es-ES" smtClean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785926"/>
            <a:ext cx="4690902" cy="4171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r>
              <a:rPr lang="es-ES" b="1" smtClean="0"/>
              <a:t>Usando la red</a:t>
            </a:r>
            <a:endParaRPr lang="es-ES" smtClean="0"/>
          </a:p>
        </p:txBody>
      </p:sp>
      <p:sp>
        <p:nvSpPr>
          <p:cNvPr id="12291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714500"/>
            <a:ext cx="2743200" cy="4929188"/>
          </a:xfrm>
        </p:spPr>
        <p:txBody>
          <a:bodyPr/>
          <a:lstStyle/>
          <a:p>
            <a:pPr algn="just" eaLnBrk="1" hangingPunct="1"/>
            <a:r>
              <a:rPr lang="es-ES" sz="1600" smtClean="0"/>
              <a:t>Hoy en día las redes sociales y los medios electrónicos de comunicación, han invadido significativamente nuestra vida. Las nuevas generaciones exigen  innovaciones en el ámbito educativo.</a:t>
            </a:r>
          </a:p>
          <a:p>
            <a:pPr algn="just" eaLnBrk="1" hangingPunct="1"/>
            <a:endParaRPr lang="es-ES" sz="1600" smtClean="0"/>
          </a:p>
          <a:p>
            <a:pPr algn="just" eaLnBrk="1" hangingPunct="1"/>
            <a:r>
              <a:rPr lang="es-ES" sz="1600" smtClean="0"/>
              <a:t>Incluimos la mecánica de subir a la red información seleccionada, acompañada de un motivador que te invite a leerla. </a:t>
            </a:r>
          </a:p>
          <a:p>
            <a:pPr algn="just" eaLnBrk="1" hangingPunct="1"/>
            <a:endParaRPr lang="es-ES" sz="1600" smtClean="0"/>
          </a:p>
          <a:p>
            <a:pPr algn="just" eaLnBrk="1" hangingPunct="1"/>
            <a:r>
              <a:rPr lang="es-ES" sz="1600" smtClean="0"/>
              <a:t>“Chécalo,  esto te llegará” </a:t>
            </a:r>
          </a:p>
          <a:p>
            <a:pPr algn="just" eaLnBrk="1" hangingPunct="1"/>
            <a:r>
              <a:rPr lang="es-ES" sz="1600" smtClean="0"/>
              <a:t>“Me cambio la vida”</a:t>
            </a:r>
          </a:p>
          <a:p>
            <a:pPr algn="just" eaLnBrk="1" hangingPunct="1"/>
            <a:r>
              <a:rPr lang="es-ES" sz="1600" smtClean="0"/>
              <a:t>“Directo al corazón”</a:t>
            </a:r>
          </a:p>
          <a:p>
            <a:pPr algn="just" eaLnBrk="1" hangingPunct="1"/>
            <a:r>
              <a:rPr lang="es-ES" sz="1600" smtClean="0"/>
              <a:t>“A que con esto pasas física”</a:t>
            </a:r>
          </a:p>
        </p:txBody>
      </p:sp>
      <p:pic>
        <p:nvPicPr>
          <p:cNvPr id="5" name="4 Imagen" descr="E:\femsa\2885464-foto-de-equipo-de-negocios-sentado-en-la-oficina-y-mirando-el-monitor-portatil-durante-reunion-de-n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027238"/>
            <a:ext cx="4522788" cy="411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b="1" dirty="0" smtClean="0"/>
              <a:t>El taller puesto en marcha:</a:t>
            </a:r>
            <a:br>
              <a:rPr lang="es-ES" sz="4000" b="1" dirty="0" smtClean="0"/>
            </a:br>
            <a:r>
              <a:rPr lang="es-ES" sz="4000" b="1" dirty="0" smtClean="0"/>
              <a:t> </a:t>
            </a:r>
            <a:r>
              <a:rPr lang="es-ES" sz="3200" b="1" dirty="0" smtClean="0"/>
              <a:t>Lectura en la plaza</a:t>
            </a:r>
            <a:endParaRPr lang="es-ES" sz="3200" b="1" dirty="0"/>
          </a:p>
        </p:txBody>
      </p:sp>
      <p:pic>
        <p:nvPicPr>
          <p:cNvPr id="45058" name="Picture 2" descr="C:\Users\LINDA\Pictures\lectura en la plaza.bm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1047" y="2306072"/>
            <a:ext cx="4761905" cy="3647619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126972" y="3005736"/>
            <a:ext cx="801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914400"/>
          </a:xfrm>
        </p:spPr>
        <p:txBody>
          <a:bodyPr/>
          <a:lstStyle/>
          <a:p>
            <a:pPr algn="ctr"/>
            <a:r>
              <a:rPr lang="es-ES" sz="2800" b="1" i="1" dirty="0" smtClean="0"/>
              <a:t>LEER EN CASA</a:t>
            </a:r>
          </a:p>
        </p:txBody>
      </p:sp>
      <p:sp>
        <p:nvSpPr>
          <p:cNvPr id="1536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43258" cy="4572000"/>
          </a:xfrm>
        </p:spPr>
        <p:txBody>
          <a:bodyPr/>
          <a:lstStyle/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r>
              <a:rPr lang="es-ES" sz="2800" dirty="0" smtClean="0"/>
              <a:t>Los 10 SI y los 10 NO,</a:t>
            </a:r>
          </a:p>
          <a:p>
            <a:pPr algn="ctr"/>
            <a:r>
              <a:rPr lang="es-ES" sz="2800" dirty="0" smtClean="0"/>
              <a:t> DE LA LECTURA</a:t>
            </a:r>
          </a:p>
          <a:p>
            <a:pPr algn="ctr"/>
            <a:r>
              <a:rPr lang="es-ES" sz="2800" dirty="0" smtClean="0"/>
              <a:t>EN CASA</a:t>
            </a:r>
          </a:p>
        </p:txBody>
      </p:sp>
      <p:sp>
        <p:nvSpPr>
          <p:cNvPr id="15364" name="3 Marcador de contenido"/>
          <p:cNvSpPr>
            <a:spLocks noGrp="1"/>
          </p:cNvSpPr>
          <p:nvPr>
            <p:ph sz="half" idx="1"/>
          </p:nvPr>
        </p:nvSpPr>
        <p:spPr>
          <a:xfrm>
            <a:off x="4500562" y="1676400"/>
            <a:ext cx="4186238" cy="4572000"/>
          </a:xfrm>
        </p:spPr>
        <p:txBody>
          <a:bodyPr/>
          <a:lstStyle/>
          <a:p>
            <a:pPr algn="just">
              <a:buNone/>
            </a:pPr>
            <a:r>
              <a:rPr lang="es-ES" sz="2400" dirty="0" smtClean="0"/>
              <a:t>Se estarán llevando a cabo cursos a padres de familia y las escuelas de los distintos niveles académicos, referente a lo que si se debe hacer y lo que no, en cuanto a la lectura en casa.</a:t>
            </a:r>
          </a:p>
        </p:txBody>
      </p:sp>
    </p:spTree>
  </p:cSld>
  <p:clrMapOvr>
    <a:masterClrMapping/>
  </p:clrMapOvr>
  <p:transition advClick="0" advTm="20000">
    <p:fade thruBlk="1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r>
              <a:rPr lang="es-ES" smtClean="0"/>
              <a:t>RECORDEMOS UN POCO…</a:t>
            </a:r>
          </a:p>
        </p:txBody>
      </p:sp>
      <p:sp>
        <p:nvSpPr>
          <p:cNvPr id="14339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es-ES" sz="1800" b="1" smtClean="0"/>
          </a:p>
          <a:p>
            <a:pPr algn="ctr"/>
            <a:r>
              <a:rPr lang="es-ES" sz="1800" b="1" smtClean="0"/>
              <a:t>REMONTEMOS A LA ADOLECENCIA,</a:t>
            </a:r>
          </a:p>
          <a:p>
            <a:pPr algn="ctr"/>
            <a:endParaRPr lang="es-ES" sz="1800" b="1" smtClean="0"/>
          </a:p>
          <a:p>
            <a:pPr algn="ctr"/>
            <a:r>
              <a:rPr lang="es-ES" sz="1800" b="1" smtClean="0"/>
              <a:t>O </a:t>
            </a:r>
          </a:p>
          <a:p>
            <a:pPr algn="ctr"/>
            <a:endParaRPr lang="es-ES" sz="1800" b="1" smtClean="0"/>
          </a:p>
          <a:p>
            <a:pPr algn="ctr"/>
            <a:r>
              <a:rPr lang="es-ES" sz="1800" b="1" smtClean="0"/>
              <a:t>QUIZAD  A LA INFANCIA</a:t>
            </a:r>
          </a:p>
          <a:p>
            <a:pPr algn="ctr"/>
            <a:endParaRPr lang="es-ES" sz="1800" b="1" smtClean="0"/>
          </a:p>
          <a:p>
            <a:pPr algn="ctr"/>
            <a:endParaRPr lang="es-ES" sz="1800" b="1" smtClean="0"/>
          </a:p>
          <a:p>
            <a:pPr algn="ctr"/>
            <a:r>
              <a:rPr lang="es-ES" sz="1800" b="1" smtClean="0"/>
              <a:t>HABER RECUERDA…</a:t>
            </a:r>
          </a:p>
        </p:txBody>
      </p:sp>
      <p:sp>
        <p:nvSpPr>
          <p:cNvPr id="14340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sz="2400" smtClean="0"/>
              <a:t>¿Qué leías?</a:t>
            </a:r>
          </a:p>
          <a:p>
            <a:r>
              <a:rPr lang="es-ES" sz="2400" smtClean="0"/>
              <a:t>¿Donde leías?</a:t>
            </a:r>
          </a:p>
          <a:p>
            <a:r>
              <a:rPr lang="es-ES" sz="2400" smtClean="0"/>
              <a:t>¿Quién te leía?</a:t>
            </a:r>
          </a:p>
          <a:p>
            <a:r>
              <a:rPr lang="es-ES" sz="2400" smtClean="0"/>
              <a:t>Tus libros favoritos</a:t>
            </a:r>
          </a:p>
          <a:p>
            <a:r>
              <a:rPr lang="es-ES" sz="2400" smtClean="0"/>
              <a:t>Tu peor experiencia</a:t>
            </a:r>
          </a:p>
          <a:p>
            <a:r>
              <a:rPr lang="es-ES" sz="2400" smtClean="0"/>
              <a:t>Tu mejor experiencia</a:t>
            </a:r>
          </a:p>
          <a:p>
            <a:endParaRPr lang="es-ES" sz="2400" smtClean="0"/>
          </a:p>
          <a:p>
            <a:pPr>
              <a:buFont typeface="Wingdings 2" pitchFamily="18" charset="2"/>
              <a:buNone/>
            </a:pPr>
            <a:r>
              <a:rPr lang="es-ES" sz="2400" smtClean="0"/>
              <a:t>Ahora piensa., ¿te consideras un buen lector?</a:t>
            </a:r>
          </a:p>
          <a:p>
            <a:endParaRPr lang="es-ES" smtClean="0"/>
          </a:p>
        </p:txBody>
      </p:sp>
    </p:spTree>
  </p:cSld>
  <p:clrMapOvr>
    <a:masterClrMapping/>
  </p:clrMapOvr>
  <p:transition advClick="0" advTm="20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algn="ctr" eaLnBrk="1" hangingPunct="1"/>
            <a:r>
              <a:rPr lang="es-ES" smtClean="0"/>
              <a:t>Buscando el origen por el gusto de la lectura </a:t>
            </a:r>
          </a:p>
        </p:txBody>
      </p:sp>
      <p:sp>
        <p:nvSpPr>
          <p:cNvPr id="17411" name="2 Marcador de texto"/>
          <p:cNvSpPr>
            <a:spLocks noGrp="1"/>
          </p:cNvSpPr>
          <p:nvPr>
            <p:ph type="body" idx="2"/>
          </p:nvPr>
        </p:nvSpPr>
        <p:spPr>
          <a:xfrm>
            <a:off x="714375" y="1676400"/>
            <a:ext cx="2743200" cy="4752975"/>
          </a:xfrm>
        </p:spPr>
        <p:txBody>
          <a:bodyPr/>
          <a:lstStyle/>
          <a:p>
            <a:pPr algn="just" eaLnBrk="1" hangingPunct="1"/>
            <a:r>
              <a:rPr lang="es-ES" sz="1800" smtClean="0"/>
              <a:t>Se implementarán charlas en escuelas de preescolar, para abordar a madres de familia, que se encuentran en edad de procrear, con la intención de fomentar el habito de la lectura.</a:t>
            </a:r>
          </a:p>
          <a:p>
            <a:pPr algn="just" eaLnBrk="1" hangingPunct="1"/>
            <a:endParaRPr lang="es-ES" sz="1800" smtClean="0"/>
          </a:p>
          <a:p>
            <a:pPr algn="just" eaLnBrk="1" hangingPunct="1"/>
            <a:r>
              <a:rPr lang="es-ES" sz="1800" smtClean="0"/>
              <a:t>Usando la técnica de leer:</a:t>
            </a:r>
          </a:p>
          <a:p>
            <a:pPr algn="just" eaLnBrk="1" hangingPunct="1"/>
            <a:endParaRPr lang="es-ES" sz="1800" smtClean="0"/>
          </a:p>
          <a:p>
            <a:pPr algn="just" eaLnBrk="1" hangingPunct="1">
              <a:buFont typeface="Wingdings" pitchFamily="2" charset="2"/>
              <a:buChar char="§"/>
            </a:pPr>
            <a:r>
              <a:rPr lang="es-ES" sz="1800" smtClean="0"/>
              <a:t>En voz alta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s-ES" sz="1800" smtClean="0"/>
              <a:t>En momentos de tranquilidad y  armonía.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s-ES" sz="1800" smtClean="0"/>
              <a:t>Seleccionando buena literatura.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s-ES" sz="1800" smtClean="0"/>
              <a:t>Etc.</a:t>
            </a:r>
          </a:p>
          <a:p>
            <a:pPr eaLnBrk="1" hangingPunct="1"/>
            <a:endParaRPr lang="es-ES" smtClean="0"/>
          </a:p>
        </p:txBody>
      </p:sp>
      <p:pic>
        <p:nvPicPr>
          <p:cNvPr id="5121" name="Picture 1" descr="C:\Users\LINDA\Pictures\13770281-mujer-de-negro-africano-embarazada-metisse-aislada-hermo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85875"/>
            <a:ext cx="2700338" cy="405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5000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algn="ctr" eaLnBrk="1" hangingPunct="1"/>
            <a:r>
              <a:rPr lang="es-ES" smtClean="0"/>
              <a:t>La etapa del preescolar</a:t>
            </a:r>
          </a:p>
        </p:txBody>
      </p:sp>
      <p:sp>
        <p:nvSpPr>
          <p:cNvPr id="18435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43063"/>
            <a:ext cx="2743200" cy="4572000"/>
          </a:xfrm>
        </p:spPr>
        <p:txBody>
          <a:bodyPr/>
          <a:lstStyle/>
          <a:p>
            <a:pPr eaLnBrk="1" hangingPunct="1"/>
            <a:r>
              <a:rPr lang="es-ES" sz="1800" smtClean="0"/>
              <a:t>La mejor edad para iniciar el gusto por la lectura y el gran papel que juegan los padres y educadoras:</a:t>
            </a:r>
          </a:p>
          <a:p>
            <a:pPr eaLnBrk="1" hangingPunct="1"/>
            <a:endParaRPr lang="es-ES" sz="1800" smtClean="0"/>
          </a:p>
          <a:p>
            <a:pPr eaLnBrk="1" hangingPunct="1"/>
            <a:r>
              <a:rPr lang="es-ES" sz="1800" smtClean="0"/>
              <a:t>“Cuando le leemos jugando a los infantes”</a:t>
            </a:r>
          </a:p>
          <a:p>
            <a:pPr eaLnBrk="1" hangingPunct="1"/>
            <a:endParaRPr lang="es-ES" sz="1800" smtClean="0"/>
          </a:p>
          <a:p>
            <a:pPr eaLnBrk="1" hangingPunct="1"/>
            <a:r>
              <a:rPr lang="es-ES" sz="1800" smtClean="0"/>
              <a:t>“Con amor, énfasis y una excelente interpretación” </a:t>
            </a:r>
          </a:p>
          <a:p>
            <a:pPr eaLnBrk="1" hangingPunct="1"/>
            <a:endParaRPr lang="es-ES" sz="1800" smtClean="0"/>
          </a:p>
          <a:p>
            <a:pPr eaLnBrk="1" hangingPunct="1"/>
            <a:r>
              <a:rPr lang="es-ES" sz="1800" smtClean="0"/>
              <a:t>“sale de nosotros el gran autor que llevamos dentro”</a:t>
            </a:r>
          </a:p>
        </p:txBody>
      </p:sp>
      <p:pic>
        <p:nvPicPr>
          <p:cNvPr id="4097" name="Picture 1" descr="C:\Users\LINDA\Pictures\can-stock-photo_csp30699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642938"/>
            <a:ext cx="4143375" cy="291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7" name="Picture 5" descr="C:\Users\LINDA\Pictures\celebrando-dia-del-nino-12-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571875"/>
            <a:ext cx="3992562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algn="ctr" eaLnBrk="1" hangingPunct="1"/>
            <a:r>
              <a:rPr lang="es-ES" dirty="0" smtClean="0"/>
              <a:t>Un día muy significativo</a:t>
            </a:r>
          </a:p>
        </p:txBody>
      </p:sp>
      <p:sp>
        <p:nvSpPr>
          <p:cNvPr id="19459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7529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endParaRPr lang="es-ES" sz="1700" dirty="0" smtClean="0"/>
          </a:p>
          <a:p>
            <a:pPr algn="just" eaLnBrk="1" hangingPunct="1"/>
            <a:r>
              <a:rPr lang="es-ES" sz="2000" b="1" dirty="0" smtClean="0"/>
              <a:t>Cuando egresan del kínder y entran a la primaria.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es-ES" sz="1700" dirty="0" smtClean="0"/>
          </a:p>
          <a:p>
            <a:pPr algn="just" eaLnBrk="1" hangingPunct="1">
              <a:buFont typeface="Wingdings" pitchFamily="2" charset="2"/>
              <a:buChar char="§"/>
            </a:pPr>
            <a:r>
              <a:rPr lang="es-ES" sz="2000" dirty="0" smtClean="0"/>
              <a:t>Es el punto de transición,… de cuando me leían los libros, y… empezarlos a leer por si solo.</a:t>
            </a:r>
          </a:p>
        </p:txBody>
      </p:sp>
      <p:pic>
        <p:nvPicPr>
          <p:cNvPr id="26626" name="Picture 2" descr="C:\Users\LINDA\Pictures\can-stock-photo_csp55094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00108"/>
            <a:ext cx="3568700" cy="50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15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609600" y="1176338"/>
            <a:ext cx="2212975" cy="895350"/>
          </a:xfrm>
        </p:spPr>
        <p:txBody>
          <a:bodyPr/>
          <a:lstStyle/>
          <a:p>
            <a:r>
              <a:rPr lang="es-ES" dirty="0" smtClean="0"/>
              <a:t>¡No los dejes solos!</a:t>
            </a:r>
          </a:p>
        </p:txBody>
      </p:sp>
      <p:sp>
        <p:nvSpPr>
          <p:cNvPr id="20483" name="2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r>
              <a:rPr lang="es-ES" sz="1800" smtClean="0"/>
              <a:t>Es cuando más te necesitan.</a:t>
            </a:r>
          </a:p>
          <a:p>
            <a:endParaRPr lang="es-ES" sz="1800" smtClean="0"/>
          </a:p>
          <a:p>
            <a:pPr>
              <a:buFont typeface="Wingdings" pitchFamily="2" charset="2"/>
              <a:buChar char="§"/>
            </a:pPr>
            <a:r>
              <a:rPr lang="es-ES" sz="1800" smtClean="0"/>
              <a:t>Acompáñalos</a:t>
            </a:r>
          </a:p>
          <a:p>
            <a:pPr>
              <a:buFont typeface="Wingdings" pitchFamily="2" charset="2"/>
              <a:buChar char="§"/>
            </a:pPr>
            <a:r>
              <a:rPr lang="es-ES" sz="1800" smtClean="0"/>
              <a:t>Pon el ejemplo</a:t>
            </a:r>
          </a:p>
          <a:p>
            <a:pPr>
              <a:buFont typeface="Wingdings" pitchFamily="2" charset="2"/>
              <a:buChar char="§"/>
            </a:pPr>
            <a:r>
              <a:rPr lang="es-ES" sz="1800" smtClean="0"/>
              <a:t>No rompas con la  creatividad</a:t>
            </a:r>
          </a:p>
        </p:txBody>
      </p:sp>
      <p:pic>
        <p:nvPicPr>
          <p:cNvPr id="20484" name="Picture 2" descr="C:\Users\LINDA\Pictures\canstock54930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4338" y="285750"/>
            <a:ext cx="26892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LINDA\Pictures\can-stock-photo_csp15126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t="20103" b="20103"/>
          <a:stretch>
            <a:fillRect/>
          </a:stretch>
        </p:blipFill>
        <p:spPr>
          <a:xfrm rot="420000" flipH="1">
            <a:off x="6164263" y="163513"/>
            <a:ext cx="2843212" cy="2420937"/>
          </a:xfrm>
          <a:noFill/>
        </p:spPr>
      </p:pic>
      <p:pic>
        <p:nvPicPr>
          <p:cNvPr id="20486" name="Picture 4" descr="C:\Users\LINDA\Pictures\can-stock-photo_csp31302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2857500"/>
            <a:ext cx="30003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C:\Users\LINDA\Pictures\canstock22817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3143250"/>
            <a:ext cx="2643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algn="ctr" eaLnBrk="1" hangingPunct="1"/>
            <a:r>
              <a:rPr lang="es-ES" sz="2800" b="1" dirty="0" smtClean="0"/>
              <a:t>Objetivos del proyecto</a:t>
            </a:r>
          </a:p>
        </p:txBody>
      </p:sp>
      <p:sp>
        <p:nvSpPr>
          <p:cNvPr id="6147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endParaRPr lang="es-ES" sz="2000" b="1" dirty="0" smtClean="0"/>
          </a:p>
          <a:p>
            <a:pPr algn="just"/>
            <a:r>
              <a:rPr lang="es-ES" sz="2000" b="1" dirty="0" smtClean="0"/>
              <a:t>Objetivo General: </a:t>
            </a:r>
            <a:r>
              <a:rPr lang="es-ES" sz="2000" dirty="0" smtClean="0"/>
              <a:t> 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Contribuir y fortalecer la creación y puesta en marcha del programa de lectura individual y comunitaria de la población de Álvaro Obregón, de manera permanente.</a:t>
            </a:r>
          </a:p>
          <a:p>
            <a:r>
              <a:rPr lang="es-ES" sz="1700" dirty="0" smtClean="0"/>
              <a:t> </a:t>
            </a:r>
          </a:p>
          <a:p>
            <a:pPr eaLnBrk="1" hangingPunct="1"/>
            <a:endParaRPr lang="es-ES" dirty="0" smtClean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3499955" cy="4371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25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400" dirty="0" smtClean="0"/>
              <a:t>Requerimientos para la puesta en marcha del proyecto</a:t>
            </a:r>
            <a:br>
              <a:rPr lang="es-ES" sz="2400" dirty="0" smtClean="0"/>
            </a:br>
            <a:r>
              <a:rPr lang="es-ES" sz="2400" b="1" dirty="0" smtClean="0"/>
              <a:t>Cédula de costeo inicial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/>
          <a:lstStyle/>
          <a:p>
            <a:pPr>
              <a:buNone/>
            </a:pPr>
            <a:endParaRPr lang="es-ES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00034" y="2714620"/>
          <a:ext cx="8180387" cy="3500438"/>
        </p:xfrm>
        <a:graphic>
          <a:graphicData uri="http://schemas.openxmlformats.org/presentationml/2006/ole">
            <p:oleObj spid="_x0000_s46082" name="Hoja de cálculo" r:id="rId4" imgW="4667278" imgH="2124107" progId="Excel.Sheet.12">
              <p:embed/>
            </p:oleObj>
          </a:graphicData>
        </a:graphic>
      </p:graphicFrame>
    </p:spTree>
  </p:cSld>
  <p:clrMapOvr>
    <a:masterClrMapping/>
  </p:clrMapOvr>
  <p:transition advClick="0" advTm="2000">
    <p:fade thruBlk="1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29642" cy="4143404"/>
          </a:xfrm>
        </p:spPr>
        <p:txBody>
          <a:bodyPr/>
          <a:lstStyle/>
          <a:p>
            <a:pPr algn="r"/>
            <a:r>
              <a:rPr lang="es-ES" sz="4000" b="1" dirty="0" smtClean="0"/>
              <a:t>POR UN PAÍS MEJOR...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200" dirty="0" smtClean="0"/>
              <a:t>Asume tu responsabilidad, </a:t>
            </a:r>
            <a:br>
              <a:rPr lang="es-ES" sz="3200" dirty="0" smtClean="0"/>
            </a:br>
            <a:r>
              <a:rPr lang="es-ES" sz="3200" dirty="0" smtClean="0"/>
              <a:t>ayuda al prójimo,</a:t>
            </a:r>
            <a:br>
              <a:rPr lang="es-ES" sz="3200" dirty="0" smtClean="0"/>
            </a:br>
            <a:r>
              <a:rPr lang="es-ES" sz="3200" dirty="0" smtClean="0"/>
              <a:t> protege la naturaleza y vive feliz</a:t>
            </a:r>
            <a:r>
              <a:rPr lang="es-ES" sz="3200" dirty="0" smtClean="0"/>
              <a:t>.</a:t>
            </a:r>
            <a:br>
              <a:rPr lang="es-ES" sz="3200" dirty="0" smtClean="0"/>
            </a:br>
            <a:r>
              <a:rPr lang="es-ES" sz="3200" dirty="0" smtClean="0"/>
              <a:t>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b="1" dirty="0" smtClean="0"/>
              <a:t>Con </a:t>
            </a:r>
            <a:r>
              <a:rPr lang="es-ES" sz="3200" b="1" dirty="0" smtClean="0"/>
              <a:t>afecto y sinceridad</a:t>
            </a:r>
            <a:br>
              <a:rPr lang="es-ES" sz="3200" b="1" dirty="0" smtClean="0"/>
            </a:br>
            <a:r>
              <a:rPr lang="es-ES" sz="3600" b="1" dirty="0" smtClean="0"/>
              <a:t>Herlinda Correa </a:t>
            </a:r>
            <a:r>
              <a:rPr lang="es-ES" sz="3600" b="1" dirty="0" err="1" smtClean="0"/>
              <a:t>Gtz</a:t>
            </a:r>
            <a:r>
              <a:rPr lang="es-ES" sz="3600" b="1" dirty="0" err="1" smtClean="0"/>
              <a:t>.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4000" b="1" i="1" dirty="0" smtClean="0"/>
              <a:t>Mil </a:t>
            </a:r>
            <a:r>
              <a:rPr lang="es-ES" sz="4000" b="1" i="1" dirty="0" smtClean="0"/>
              <a:t>Gracias…</a:t>
            </a:r>
            <a:endParaRPr lang="es-ES" sz="4000" b="1" dirty="0"/>
          </a:p>
        </p:txBody>
      </p:sp>
      <p:pic>
        <p:nvPicPr>
          <p:cNvPr id="78850" name="Picture 2" descr="C:\Users\LINDA\Pictures\20000003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4429132"/>
            <a:ext cx="8929718" cy="21669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fade thruBlk="1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5796746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82550" h="38100" prst="coolSlant"/>
              <a:contourClr>
                <a:schemeClr val="tx2"/>
              </a:contourClr>
            </a:sp3d>
          </a:bodyPr>
          <a:lstStyle/>
          <a:p>
            <a:pPr algn="r">
              <a:defRPr/>
            </a:pPr>
            <a:r>
              <a:rPr lang="es-ES" sz="6000" dirty="0" smtClean="0"/>
              <a:t>POR UN PAÍS MEJOR...</a:t>
            </a:r>
            <a:br>
              <a:rPr lang="es-ES" sz="6000" dirty="0" smtClean="0"/>
            </a:br>
            <a:r>
              <a:rPr lang="es-ES" sz="4400" dirty="0" smtClean="0"/>
              <a:t>Asume tu responsabilidad, </a:t>
            </a:r>
            <a:br>
              <a:rPr lang="es-ES" sz="4400" dirty="0" smtClean="0"/>
            </a:br>
            <a:r>
              <a:rPr lang="es-ES" sz="4400" dirty="0" smtClean="0"/>
              <a:t>ayuda al prójimo,</a:t>
            </a:r>
            <a:br>
              <a:rPr lang="es-ES" sz="4400" dirty="0" smtClean="0"/>
            </a:br>
            <a:r>
              <a:rPr lang="es-ES" sz="4400" dirty="0" smtClean="0"/>
              <a:t> protege la naturaleza y vive feliz. </a:t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b="1" dirty="0" smtClean="0"/>
              <a:t>Con afecto y sinceridad</a:t>
            </a:r>
            <a:br>
              <a:rPr lang="es-ES" sz="4400" b="1" dirty="0" smtClean="0"/>
            </a:br>
            <a:r>
              <a:rPr lang="es-ES" sz="4400" b="1" dirty="0" smtClean="0"/>
              <a:t>Herlinda Correa </a:t>
            </a:r>
            <a:r>
              <a:rPr lang="es-ES" sz="4400" b="1" dirty="0" err="1" smtClean="0"/>
              <a:t>Gtz.</a:t>
            </a:r>
            <a:r>
              <a:rPr lang="es-ES" sz="4400" b="1" dirty="0" smtClean="0"/>
              <a:t>  </a:t>
            </a:r>
            <a:br>
              <a:rPr lang="es-ES" sz="4400" b="1" dirty="0" smtClean="0"/>
            </a:br>
            <a:r>
              <a:rPr lang="es-ES" sz="8000" i="1" dirty="0" smtClean="0"/>
              <a:t>Mil Gracias…</a:t>
            </a:r>
            <a:endParaRPr lang="es-ES" sz="8000" i="1" dirty="0"/>
          </a:p>
        </p:txBody>
      </p:sp>
    </p:spTree>
  </p:cSld>
  <p:clrMapOvr>
    <a:masterClrMapping/>
  </p:clrMapOvr>
  <p:transition advClick="0" advTm="15000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2800" b="1" dirty="0" smtClean="0"/>
              <a:t>Objetivos particulares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895864"/>
          </a:xfrm>
        </p:spPr>
        <p:txBody>
          <a:bodyPr/>
          <a:lstStyle/>
          <a:p>
            <a:pPr lvl="0"/>
            <a:r>
              <a:rPr lang="es-ES" sz="2400" dirty="0" smtClean="0"/>
              <a:t>Relacionar a las personas y comunidades con la lectura como actividad.</a:t>
            </a:r>
          </a:p>
          <a:p>
            <a:pPr lvl="0"/>
            <a:r>
              <a:rPr lang="es-ES" sz="2400" dirty="0" smtClean="0"/>
              <a:t>Apoyar en la transformación de las prácticas pedagógicas de formación de los lectores utilizadas en el espacio escolar.</a:t>
            </a:r>
          </a:p>
          <a:p>
            <a:pPr lvl="0"/>
            <a:r>
              <a:rPr lang="es-ES" sz="2400" dirty="0" smtClean="0"/>
              <a:t>Promover la función sociocultural de la biblioteca, convirtiéndola en un espacio de `producción de nuevos sentidos y significados.</a:t>
            </a:r>
          </a:p>
          <a:p>
            <a:r>
              <a:rPr lang="es-ES" sz="2800" dirty="0" smtClean="0"/>
              <a:t> </a:t>
            </a:r>
            <a:r>
              <a:rPr lang="es-ES" sz="2400" dirty="0" smtClean="0"/>
              <a:t>Contribuir y fortalecer la creación y puesta en marcha del programa “Jóvenes Con Valor”, coordinado por la alianza de Ashoka y grupo FEMSA, mediante la propuesta del primer taller de lectura individual y comunitaria de la población de Álvaro Obregón, </a:t>
            </a:r>
            <a:r>
              <a:rPr lang="es-ES" sz="2400" dirty="0" err="1" smtClean="0"/>
              <a:t>Mich</a:t>
            </a:r>
            <a:r>
              <a:rPr lang="es-ES" sz="2400" dirty="0" smtClean="0"/>
              <a:t>.</a:t>
            </a:r>
          </a:p>
          <a:p>
            <a:pPr lvl="0"/>
            <a:endParaRPr lang="es-ES" dirty="0"/>
          </a:p>
        </p:txBody>
      </p:sp>
    </p:spTree>
  </p:cSld>
  <p:clrMapOvr>
    <a:masterClrMapping/>
  </p:clrMapOvr>
  <p:transition spd="med" advClick="0" advTm="25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214446"/>
          </a:xfrm>
        </p:spPr>
        <p:txBody>
          <a:bodyPr/>
          <a:lstStyle/>
          <a:p>
            <a:pPr algn="ctr"/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800" b="1" dirty="0" smtClean="0"/>
              <a:t>Comunidad en la que se desarrollará el emprendimiento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ES" dirty="0" smtClean="0"/>
              <a:t>   Álvaro Obregón, Mich. Es una población Que se encuentra ubicada aproximadamente a 25 Km. De la Cd. De Morelia, Con un número reducido de centros educativos, carecen de espacios para el fomento cultural, deficiente medio de transporte y comunicación, Las actividades productivas son principalmente la ganadería y la agricultura, La comunidad estudiantil reparte su tiempo entre la escuela, el trabajo, la familia y el poco esparcimiento que ofrece la comunidad.</a:t>
            </a:r>
            <a:endParaRPr lang="es-ES" dirty="0"/>
          </a:p>
        </p:txBody>
      </p:sp>
    </p:spTree>
  </p:cSld>
  <p:clrMapOvr>
    <a:masterClrMapping/>
  </p:clrMapOvr>
  <p:transition advClick="0" advTm="15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b="1" dirty="0" smtClean="0"/>
              <a:t>Beneficio y pertinencia del proyecto en pro de la comunidad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 la implementación de este proyecto, El Colegio de Estudios Científicos y Tecnológicos del Estado de Michoacán, Plantel 15 Álvaro Obregón; Convoca al sector Educativo local, a transformar la educación a favor de los Michoacanos y nuestras áreas de influencia, pero sobre todo aquellos mas excluidos y los más necesitados. </a:t>
            </a:r>
            <a:endParaRPr lang="es-ES" dirty="0"/>
          </a:p>
        </p:txBody>
      </p:sp>
    </p:spTree>
  </p:cSld>
  <p:clrMapOvr>
    <a:masterClrMapping/>
  </p:clrMapOvr>
  <p:transition advClick="0" advTm="15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400" b="1" dirty="0" smtClean="0"/>
              <a:t>Beneficio y pertinencia del proyecto en pro de la comunidad </a:t>
            </a:r>
            <a:br>
              <a:rPr lang="es-ES" sz="2400" b="1" dirty="0" smtClean="0"/>
            </a:br>
            <a:r>
              <a:rPr lang="es-ES" sz="1400" b="1" dirty="0" smtClean="0"/>
              <a:t>Continuación</a:t>
            </a:r>
            <a:endParaRPr lang="es-ES" sz="1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Porque cuanto más y mejor educación podemos brindar, más y mejor desarrollo. Y que sin duda; seremos una mejor sociedad,  más justa y con más posibilidades de mejorar nuestra calidad de vida. </a:t>
            </a:r>
          </a:p>
          <a:p>
            <a:pPr>
              <a:buNone/>
            </a:pPr>
            <a:r>
              <a:rPr lang="es-ES" dirty="0" smtClean="0"/>
              <a:t>Beneficiando a un total de 400 alumnos de la comunidad estudiantil de nuestro plantel y 1200 habitantes aproximadamente de la población de Álvaro Obregón y las comunidades aledañas, durante el transcurso de un semestre del calendario escolar.</a:t>
            </a:r>
          </a:p>
          <a:p>
            <a:endParaRPr lang="es-ES" dirty="0"/>
          </a:p>
        </p:txBody>
      </p:sp>
    </p:spTree>
  </p:cSld>
  <p:clrMapOvr>
    <a:masterClrMapping/>
  </p:clrMapOvr>
  <p:transition advClick="0" advTm="15000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>Actividades del programa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s-ES" u="sng" dirty="0" smtClean="0"/>
              <a:t>Se llevara a cabo mediante las siguientes actividades</a:t>
            </a:r>
            <a:r>
              <a:rPr lang="es-ES" dirty="0" smtClean="0"/>
              <a:t>:</a:t>
            </a:r>
          </a:p>
          <a:p>
            <a:r>
              <a:rPr lang="es-ES" b="1" dirty="0" smtClean="0"/>
              <a:t>Mesas de lectura asistida</a:t>
            </a:r>
          </a:p>
          <a:p>
            <a:r>
              <a:rPr lang="es-ES" b="1" dirty="0" smtClean="0"/>
              <a:t>Taller didáctico de lectura</a:t>
            </a:r>
          </a:p>
          <a:p>
            <a:r>
              <a:rPr lang="es-ES" b="1" dirty="0" smtClean="0"/>
              <a:t>Círculos de lectura comentada</a:t>
            </a:r>
          </a:p>
          <a:p>
            <a:r>
              <a:rPr lang="es-ES" b="1" dirty="0" smtClean="0"/>
              <a:t>Mesa de lectura guiada</a:t>
            </a:r>
          </a:p>
          <a:p>
            <a:r>
              <a:rPr lang="es-ES" b="1" dirty="0" smtClean="0"/>
              <a:t>Usando la red</a:t>
            </a:r>
          </a:p>
          <a:p>
            <a:r>
              <a:rPr lang="es-ES" b="1" dirty="0" smtClean="0"/>
              <a:t>Buscando el origen del gusto por la lectura </a:t>
            </a:r>
          </a:p>
          <a:p>
            <a:r>
              <a:rPr lang="es-ES" b="1" dirty="0" smtClean="0"/>
              <a:t>Dando continuidad al constante fomento de la lectura</a:t>
            </a:r>
          </a:p>
        </p:txBody>
      </p:sp>
    </p:spTree>
  </p:cSld>
  <p:clrMapOvr>
    <a:masterClrMapping/>
  </p:clrMapOvr>
  <p:transition advClick="0" advTm="10000">
    <p:wipe dir="r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algn="ctr" eaLnBrk="1" hangingPunct="1"/>
            <a:r>
              <a:rPr lang="es-ES" b="1" smtClean="0"/>
              <a:t>Mesas de lectura asistida</a:t>
            </a:r>
            <a:endParaRPr lang="es-ES" smtClean="0"/>
          </a:p>
        </p:txBody>
      </p:sp>
      <p:sp>
        <p:nvSpPr>
          <p:cNvPr id="8195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 eaLnBrk="1" hangingPunct="1"/>
            <a:endParaRPr lang="es-ES" smtClean="0"/>
          </a:p>
          <a:p>
            <a:pPr algn="just" eaLnBrk="1" hangingPunct="1"/>
            <a:r>
              <a:rPr lang="es-ES" sz="1800" smtClean="0"/>
              <a:t>Esta actividad está dirigida a las personas adultas, hombres y mujeres, que sepan leer o no:</a:t>
            </a:r>
          </a:p>
          <a:p>
            <a:pPr algn="just" eaLnBrk="1" hangingPunct="1"/>
            <a:endParaRPr lang="es-ES" sz="1800" smtClean="0"/>
          </a:p>
          <a:p>
            <a:pPr algn="just" eaLnBrk="1" hangingPunct="1"/>
            <a:endParaRPr lang="es-ES" sz="1800" smtClean="0"/>
          </a:p>
          <a:p>
            <a:pPr algn="just"/>
            <a:r>
              <a:rPr lang="es-ES" sz="1800" smtClean="0"/>
              <a:t>habrá 2 modalidades a practicar:</a:t>
            </a:r>
          </a:p>
          <a:p>
            <a:pPr algn="just"/>
            <a:r>
              <a:rPr lang="es-ES" sz="1800" u="sng" smtClean="0"/>
              <a:t>Adulto que sabe leer</a:t>
            </a:r>
            <a:r>
              <a:rPr lang="es-ES" sz="1800" smtClean="0"/>
              <a:t>.- (Lee él solo, el titulo escogido)</a:t>
            </a:r>
          </a:p>
          <a:p>
            <a:pPr algn="just"/>
            <a:r>
              <a:rPr lang="es-ES" sz="1800" u="sng" smtClean="0"/>
              <a:t>Adulto que no sabe leer</a:t>
            </a:r>
            <a:r>
              <a:rPr lang="es-ES" sz="1800" smtClean="0"/>
              <a:t>.- (Le leen alumnos o bibliotecaria el titulo escogido)</a:t>
            </a:r>
          </a:p>
          <a:p>
            <a:pPr eaLnBrk="1" hangingPunct="1"/>
            <a:endParaRPr lang="es-ES" smtClean="0"/>
          </a:p>
        </p:txBody>
      </p:sp>
      <p:pic>
        <p:nvPicPr>
          <p:cNvPr id="5" name="4 Marcador de contenido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43306" y="1500174"/>
            <a:ext cx="5111750" cy="471490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algn="ctr" eaLnBrk="1" hangingPunct="1"/>
            <a:r>
              <a:rPr lang="es-ES" b="1" smtClean="0"/>
              <a:t> Taller didáctico de lectura</a:t>
            </a:r>
            <a:endParaRPr lang="es-ES" smtClean="0"/>
          </a:p>
        </p:txBody>
      </p:sp>
      <p:sp>
        <p:nvSpPr>
          <p:cNvPr id="9219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714500"/>
            <a:ext cx="2743200" cy="4572000"/>
          </a:xfrm>
        </p:spPr>
        <p:txBody>
          <a:bodyPr/>
          <a:lstStyle/>
          <a:p>
            <a:pPr algn="just" eaLnBrk="1" hangingPunct="1"/>
            <a:r>
              <a:rPr lang="es-ES" sz="1800" dirty="0" smtClean="0"/>
              <a:t>Esta actividad está dirigida al alumnado del plantel, y se desarrollara de manera convenida con los docentes   de la asignatura de LEOE y los alumnos interesados. Se realizara en la biblioteca del plantel; </a:t>
            </a:r>
            <a:r>
              <a:rPr lang="es-ES" sz="1800" b="1" dirty="0" smtClean="0"/>
              <a:t>utilizando los medios, técnicas y herramientas didácticas</a:t>
            </a:r>
            <a:r>
              <a:rPr lang="es-ES" sz="1800" dirty="0" smtClean="0"/>
              <a:t> a fin de incrementar la velocidad de lectura y mejora en la comprensión e interpretación de los textos leídos</a:t>
            </a:r>
          </a:p>
          <a:p>
            <a:pPr eaLnBrk="1" hangingPunct="1"/>
            <a:endParaRPr lang="es-ES" dirty="0" smtClean="0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92710"/>
            <a:ext cx="4843041" cy="4208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2094</TotalTime>
  <Words>1015</Words>
  <Application>Microsoft Office PowerPoint</Application>
  <PresentationFormat>Presentación en pantalla (4:3)</PresentationFormat>
  <Paragraphs>125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Flujo</vt:lpstr>
      <vt:lpstr>Hoja de cálculo</vt:lpstr>
      <vt:lpstr>Diapositiva 1</vt:lpstr>
      <vt:lpstr>Objetivos del proyecto</vt:lpstr>
      <vt:lpstr>       Objetivos particulares</vt:lpstr>
      <vt:lpstr>                       Comunidad en la que se desarrollará el emprendimiento </vt:lpstr>
      <vt:lpstr>Beneficio y pertinencia del proyecto en pro de la comunidad </vt:lpstr>
      <vt:lpstr>Beneficio y pertinencia del proyecto en pro de la comunidad  Continuación</vt:lpstr>
      <vt:lpstr>Actividades del programa</vt:lpstr>
      <vt:lpstr>Mesas de lectura asistida</vt:lpstr>
      <vt:lpstr> Taller didáctico de lectura</vt:lpstr>
      <vt:lpstr>Círculos de lectura comentada</vt:lpstr>
      <vt:lpstr>Mesa de lectura guiada</vt:lpstr>
      <vt:lpstr>Usando la red</vt:lpstr>
      <vt:lpstr>El taller puesto en marcha:  Lectura en la plaza</vt:lpstr>
      <vt:lpstr>LEER EN CASA</vt:lpstr>
      <vt:lpstr>RECORDEMOS UN POCO…</vt:lpstr>
      <vt:lpstr>Buscando el origen por el gusto de la lectura </vt:lpstr>
      <vt:lpstr>La etapa del preescolar</vt:lpstr>
      <vt:lpstr>Un día muy significativo</vt:lpstr>
      <vt:lpstr>¡No los dejes solos!</vt:lpstr>
      <vt:lpstr>Requerimientos para la puesta en marcha del proyecto Cédula de costeo inicial</vt:lpstr>
      <vt:lpstr>POR UN PAÍS MEJOR... Asume tu responsabilidad,  ayuda al prójimo,  protege la naturaleza y vive feliz.   Con afecto y sinceridad Herlinda Correa Gtz. Mil Gracias…</vt:lpstr>
      <vt:lpstr>POR UN PAÍS MEJOR... Asume tu responsabilidad,  ayuda al prójimo,  protege la naturaleza y vive feliz.   Con afecto y sinceridad Herlinda Correa Gtz.   Mil Gracias…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LINDA</dc:creator>
  <cp:lastModifiedBy>LINDA</cp:lastModifiedBy>
  <cp:revision>79</cp:revision>
  <dcterms:created xsi:type="dcterms:W3CDTF">2012-11-23T18:53:41Z</dcterms:created>
  <dcterms:modified xsi:type="dcterms:W3CDTF">2013-04-14T03:36:45Z</dcterms:modified>
</cp:coreProperties>
</file>